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51917" autoAdjust="0"/>
  </p:normalViewPr>
  <p:slideViewPr>
    <p:cSldViewPr snapToGrid="0">
      <p:cViewPr varScale="1">
        <p:scale>
          <a:sx n="47" d="100"/>
          <a:sy n="47" d="100"/>
        </p:scale>
        <p:origin x="1306" y="36"/>
      </p:cViewPr>
      <p:guideLst/>
    </p:cSldViewPr>
  </p:slideViewPr>
  <p:notesTextViewPr>
    <p:cViewPr>
      <p:scale>
        <a:sx n="1" d="1"/>
        <a:sy n="1" d="1"/>
      </p:scale>
      <p:origin x="0" y="-790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viewProps" Target="viewProps.xml" /><Relationship Id="rId5" Type="http://schemas.openxmlformats.org/officeDocument/2006/relationships/presProps" Target="presProps.xml" /><Relationship Id="rId4"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EF3D2124-33C8-49DE-8250-66CC173BA9A9}" type="datetimeFigureOut">
              <a:rPr lang="en-GB" smtClean="0"/>
              <a:t>21/09/2025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993E8CB4-E292-4869-915A-CC195EC63E24}" type="slidenum">
              <a:rPr lang="en-GB" smtClean="0"/>
              <a:t>‹#›</a:t>
            </a:fld>
            <a:endParaRPr lang="en-GB"/>
          </a:p>
        </p:txBody>
      </p:sp>
    </p:spTree>
    <p:extLst>
      <p:ext uri="{BB962C8B-B14F-4D97-AF65-F5344CB8AC3E}">
        <p14:creationId xmlns:p14="http://schemas.microsoft.com/office/powerpoint/2010/main" val="263030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t>Is This Genocide? Is God commanding Genocide?</a:t>
            </a:r>
          </a:p>
          <a:p>
            <a:endParaRPr lang="en-GB" dirty="0"/>
          </a:p>
          <a:p>
            <a:r>
              <a:rPr lang="en-GB" dirty="0"/>
              <a:t>Map from BibleMapper.com</a:t>
            </a:r>
          </a:p>
          <a:p>
            <a:endParaRPr lang="en-GB" dirty="0"/>
          </a:p>
          <a:p>
            <a:pPr defTabSz="966064"/>
            <a:r>
              <a:rPr lang="en-US" i="1" dirty="0"/>
              <a:t>“The Bible story of Joshua’s destruction of Jericho and the invasion of the Promised Land in general, is morally indistinguishable from Hitler’s invasion of Poland, or Saddam Hussein’s massacres of the Kurds and the Marsh Arabs.”</a:t>
            </a:r>
            <a:r>
              <a:rPr lang="en-US" dirty="0"/>
              <a:t> (The God Delusion p280)</a:t>
            </a:r>
          </a:p>
          <a:p>
            <a:pPr defTabSz="966064"/>
            <a:endParaRPr lang="en-US" dirty="0"/>
          </a:p>
          <a:p>
            <a:pPr defTabSz="966064"/>
            <a:r>
              <a:rPr lang="en-GB" b="1" dirty="0">
                <a:sym typeface="Wingdings" panose="05000000000000000000" pitchFamily="2" charset="2"/>
              </a:rPr>
              <a:t>Academic paper by Clay Jones ‘We don’t hate sin, so we don’t understand what happened to the Canaanites’</a:t>
            </a:r>
            <a:endParaRPr lang="en-US" b="1" dirty="0"/>
          </a:p>
          <a:p>
            <a:pPr defTabSz="966064"/>
            <a:r>
              <a:rPr lang="en-GB" dirty="0"/>
              <a:t>https://clayjones.net/wp-content/uploads/2011/06/We-Dont-Hate-Sin-PC-article.pdf</a:t>
            </a:r>
          </a:p>
          <a:p>
            <a:endParaRPr lang="en-GB" dirty="0"/>
          </a:p>
          <a:p>
            <a:r>
              <a:rPr lang="en-US" sz="1300" b="1" dirty="0"/>
              <a:t>Genesis 15:16 (ESV)</a:t>
            </a:r>
            <a:r>
              <a:rPr lang="en-US" sz="1300" dirty="0"/>
              <a:t> </a:t>
            </a:r>
          </a:p>
          <a:p>
            <a:r>
              <a:rPr lang="en-US" sz="1300" b="1" dirty="0"/>
              <a:t>16</a:t>
            </a:r>
            <a:r>
              <a:rPr lang="en-US" sz="1300" dirty="0"/>
              <a:t> And they shall come back here in the fourth generation, for the iniquity of the Amorites is not yet complete.” </a:t>
            </a:r>
          </a:p>
          <a:p>
            <a:endParaRPr lang="en-GB" dirty="0"/>
          </a:p>
          <a:p>
            <a:r>
              <a:rPr lang="en-US" sz="1300" b="1" dirty="0"/>
              <a:t>Deuteronomy 9:4–5 (ESV)</a:t>
            </a:r>
            <a:r>
              <a:rPr lang="en-US" sz="1300" dirty="0"/>
              <a:t> </a:t>
            </a:r>
          </a:p>
          <a:p>
            <a:r>
              <a:rPr lang="en-US" sz="1300" b="1" dirty="0"/>
              <a:t>4</a:t>
            </a:r>
            <a:r>
              <a:rPr lang="en-US" sz="1300" dirty="0"/>
              <a:t> “Do not say in your heart, after the </a:t>
            </a:r>
            <a:r>
              <a:rPr lang="en-US" sz="1300" cap="small" dirty="0"/>
              <a:t>Lord</a:t>
            </a:r>
            <a:r>
              <a:rPr lang="en-US" sz="1300" dirty="0"/>
              <a:t> your God has thrust them out before you, ‘It is because of my righteousness that the </a:t>
            </a:r>
            <a:r>
              <a:rPr lang="en-US" sz="1300" cap="small" dirty="0"/>
              <a:t>Lord</a:t>
            </a:r>
            <a:r>
              <a:rPr lang="en-US" sz="1300" dirty="0"/>
              <a:t> has brought me in to possess this land,’ whereas it is because of the wickedness of these nations that the </a:t>
            </a:r>
            <a:r>
              <a:rPr lang="en-US" sz="1300" cap="small" dirty="0"/>
              <a:t>Lord</a:t>
            </a:r>
            <a:r>
              <a:rPr lang="en-US" sz="1300" dirty="0"/>
              <a:t> is driving them out before you. </a:t>
            </a:r>
            <a:r>
              <a:rPr lang="en-US" sz="1300" b="1" dirty="0"/>
              <a:t>5</a:t>
            </a:r>
            <a:r>
              <a:rPr lang="en-US" sz="1300" dirty="0"/>
              <a:t> Not because of your righteousness or the uprightness of your heart are you going in to possess their land, but because of the wickedness of these nations the </a:t>
            </a:r>
            <a:r>
              <a:rPr lang="en-US" sz="1300" cap="small" dirty="0"/>
              <a:t>Lord</a:t>
            </a:r>
            <a:r>
              <a:rPr lang="en-US" sz="1300" dirty="0"/>
              <a:t> your God is driving them out from before you, and that he may confirm the word that the </a:t>
            </a:r>
            <a:r>
              <a:rPr lang="en-US" sz="1300" cap="small" dirty="0"/>
              <a:t>Lord</a:t>
            </a:r>
            <a:r>
              <a:rPr lang="en-US" sz="1300" dirty="0"/>
              <a:t> swore to your fathers, to Abraham, to Isaac, and to Jacob. </a:t>
            </a:r>
          </a:p>
          <a:p>
            <a:endParaRPr lang="en-GB" dirty="0"/>
          </a:p>
          <a:p>
            <a:r>
              <a:rPr lang="en-US" sz="1300" b="1" dirty="0"/>
              <a:t>Leviticus 18:6–30 (ESV)</a:t>
            </a:r>
            <a:r>
              <a:rPr lang="en-US" sz="1300" dirty="0"/>
              <a:t> </a:t>
            </a:r>
          </a:p>
          <a:p>
            <a:r>
              <a:rPr lang="en-US" sz="1300" b="1" dirty="0"/>
              <a:t>6</a:t>
            </a:r>
            <a:r>
              <a:rPr lang="en-US" sz="1300" dirty="0"/>
              <a:t> “None of you shall approach any one of his close relatives to uncover nakedness. I am the </a:t>
            </a:r>
            <a:r>
              <a:rPr lang="en-US" sz="1300" cap="small" dirty="0"/>
              <a:t>Lord</a:t>
            </a:r>
            <a:r>
              <a:rPr lang="en-US" sz="1300" dirty="0"/>
              <a:t>. </a:t>
            </a:r>
            <a:r>
              <a:rPr lang="en-US" sz="1300" b="1" dirty="0"/>
              <a:t>7</a:t>
            </a:r>
            <a:r>
              <a:rPr lang="en-US" sz="1300" dirty="0"/>
              <a:t> You shall not uncover the nakedness of your father, which is the nakedness of your mother; she is your mother, you shall not uncover her nakedness. </a:t>
            </a:r>
            <a:r>
              <a:rPr lang="en-US" sz="1300" b="1" dirty="0"/>
              <a:t>8</a:t>
            </a:r>
            <a:r>
              <a:rPr lang="en-US" sz="1300" dirty="0"/>
              <a:t> You shall not uncover the nakedness of your father’s wife; it is your father’s nakedness. </a:t>
            </a:r>
            <a:r>
              <a:rPr lang="en-US" sz="1300" b="1" dirty="0"/>
              <a:t>9</a:t>
            </a:r>
            <a:r>
              <a:rPr lang="en-US" sz="1300" dirty="0"/>
              <a:t> You shall not uncover the nakedness of your sister, your father’s daughter or your mother’s daughter, whether brought up in the family or in another home. </a:t>
            </a:r>
            <a:r>
              <a:rPr lang="en-US" sz="1300" b="1" dirty="0"/>
              <a:t>10</a:t>
            </a:r>
            <a:r>
              <a:rPr lang="en-US" sz="1300" dirty="0"/>
              <a:t> You shall not uncover the nakedness of your son’s daughter or of your daughter’s daughter, for their nakedness is your own nakedness. </a:t>
            </a:r>
            <a:r>
              <a:rPr lang="en-US" sz="1300" b="1" dirty="0"/>
              <a:t>11</a:t>
            </a:r>
            <a:r>
              <a:rPr lang="en-US" sz="1300" dirty="0"/>
              <a:t> You shall not uncover the nakedness of your father’s wife’s daughter, brought up in your father’s family, since she is your sister. </a:t>
            </a:r>
            <a:r>
              <a:rPr lang="en-US" sz="1300" b="1" dirty="0"/>
              <a:t>12</a:t>
            </a:r>
            <a:r>
              <a:rPr lang="en-US" sz="1300" dirty="0"/>
              <a:t> You shall not uncover the nakedness of your father’s sister; she is your father’s relative. </a:t>
            </a:r>
            <a:r>
              <a:rPr lang="en-US" sz="1300" b="1" dirty="0"/>
              <a:t>13</a:t>
            </a:r>
            <a:r>
              <a:rPr lang="en-US" sz="1300" dirty="0"/>
              <a:t> You shall not uncover the nakedness of your mother’s sister, for she is your mother’s relative. </a:t>
            </a:r>
            <a:r>
              <a:rPr lang="en-US" sz="1300" b="1" dirty="0"/>
              <a:t>14</a:t>
            </a:r>
            <a:r>
              <a:rPr lang="en-US" sz="1300" dirty="0"/>
              <a:t> You shall not uncover the nakedness of your father’s brother, that is, you shall not approach his wife; she is your aunt. </a:t>
            </a:r>
            <a:r>
              <a:rPr lang="en-US" sz="1300" b="1" dirty="0"/>
              <a:t>15</a:t>
            </a:r>
            <a:r>
              <a:rPr lang="en-US" sz="1300" dirty="0"/>
              <a:t> You shall not uncover the nakedness of your daughter-in-law; she is your son’s wife, you shall not uncover her nakedness. </a:t>
            </a:r>
            <a:r>
              <a:rPr lang="en-US" sz="1300" b="1" dirty="0"/>
              <a:t>16</a:t>
            </a:r>
            <a:r>
              <a:rPr lang="en-US" sz="1300" dirty="0"/>
              <a:t> You shall not uncover the nakedness of your brother’s wife; it is your brother’s nakedness. </a:t>
            </a:r>
            <a:r>
              <a:rPr lang="en-US" sz="1300" b="1" dirty="0"/>
              <a:t>17</a:t>
            </a:r>
            <a:r>
              <a:rPr lang="en-US" sz="1300" dirty="0"/>
              <a:t> You shall not uncover the nakedness of a woman and of her daughter, and you shall not take her son’s daughter or her daughter’s daughter to uncover her nakedness; they are relatives; it is depravity. </a:t>
            </a:r>
            <a:r>
              <a:rPr lang="en-US" sz="1300" b="1" dirty="0"/>
              <a:t>18</a:t>
            </a:r>
            <a:r>
              <a:rPr lang="en-US" sz="1300" dirty="0"/>
              <a:t> And you shall not take a woman as a rival wife to her sister, uncovering her nakedness while her sister is still alive. </a:t>
            </a:r>
          </a:p>
          <a:p>
            <a:r>
              <a:rPr lang="en-US" sz="1300" b="1" dirty="0"/>
              <a:t>19</a:t>
            </a:r>
            <a:r>
              <a:rPr lang="en-US" sz="1300" dirty="0"/>
              <a:t> “You shall not approach a woman to uncover her nakedness while she is in her menstrual uncleanness. </a:t>
            </a:r>
            <a:r>
              <a:rPr lang="en-US" sz="1300" b="1" dirty="0"/>
              <a:t>20</a:t>
            </a:r>
            <a:r>
              <a:rPr lang="en-US" sz="1300" dirty="0"/>
              <a:t> And you shall not lie sexually with your neighbor’s wife and so make yourself unclean with her. </a:t>
            </a:r>
            <a:r>
              <a:rPr lang="en-US" sz="1300" b="1" dirty="0"/>
              <a:t>21</a:t>
            </a:r>
            <a:r>
              <a:rPr lang="en-US" sz="1300" dirty="0"/>
              <a:t> You shall not give any of your children to offer them to Molech, and so profane the name of your God: I am the </a:t>
            </a:r>
            <a:r>
              <a:rPr lang="en-US" sz="1300" cap="small" dirty="0"/>
              <a:t>Lord</a:t>
            </a:r>
            <a:r>
              <a:rPr lang="en-US" sz="1300" dirty="0"/>
              <a:t>. </a:t>
            </a:r>
            <a:r>
              <a:rPr lang="en-US" sz="1300" b="1" dirty="0"/>
              <a:t>22</a:t>
            </a:r>
            <a:r>
              <a:rPr lang="en-US" sz="1300" dirty="0"/>
              <a:t> You shall not lie with a male as with a woman; it is an abomination. </a:t>
            </a:r>
            <a:r>
              <a:rPr lang="en-US" sz="1300" b="1" dirty="0"/>
              <a:t>23</a:t>
            </a:r>
            <a:r>
              <a:rPr lang="en-US" sz="1300" dirty="0"/>
              <a:t> And you shall not lie with any animal and so make yourself unclean with it, neither shall any woman give herself to an animal to lie with it: it is perversion. </a:t>
            </a:r>
          </a:p>
          <a:p>
            <a:r>
              <a:rPr lang="en-US" sz="1300" b="1" dirty="0"/>
              <a:t>24</a:t>
            </a:r>
            <a:r>
              <a:rPr lang="en-US" sz="1300" dirty="0"/>
              <a:t> “Do not make yourselves unclean by any of these things, for by all these the nations I am driving out before you have become unclean, </a:t>
            </a:r>
            <a:r>
              <a:rPr lang="en-US" sz="1300" b="1" dirty="0"/>
              <a:t>25</a:t>
            </a:r>
            <a:r>
              <a:rPr lang="en-US" sz="1300" dirty="0"/>
              <a:t> and the land became unclean, so that I punished its iniquity, and the land vomited out its inhabitants. </a:t>
            </a:r>
            <a:r>
              <a:rPr lang="en-US" sz="1300" b="1" dirty="0"/>
              <a:t>26</a:t>
            </a:r>
            <a:r>
              <a:rPr lang="en-US" sz="1300" dirty="0"/>
              <a:t> But you shall keep my statutes and my rules and do none of these abominations, either the native or the stranger who sojourns among you </a:t>
            </a:r>
            <a:r>
              <a:rPr lang="en-US" sz="1300" b="1" dirty="0"/>
              <a:t>27</a:t>
            </a:r>
            <a:r>
              <a:rPr lang="en-US" sz="1300" dirty="0"/>
              <a:t> (for the people of the land, who were before you, did all of these abominations, so that the land became unclean), </a:t>
            </a:r>
            <a:r>
              <a:rPr lang="en-US" sz="1300" b="1" dirty="0"/>
              <a:t>28</a:t>
            </a:r>
            <a:r>
              <a:rPr lang="en-US" sz="1300" dirty="0"/>
              <a:t> lest the land vomit you out when you make it unclean, as it vomited out the nation that was before you. </a:t>
            </a:r>
            <a:r>
              <a:rPr lang="en-US" sz="1300" b="1" dirty="0"/>
              <a:t>29</a:t>
            </a:r>
            <a:r>
              <a:rPr lang="en-US" sz="1300" dirty="0"/>
              <a:t> For everyone who does any of these abominations, the persons who do them shall be cut off from among their people. </a:t>
            </a:r>
            <a:r>
              <a:rPr lang="en-US" sz="1300" b="1" dirty="0"/>
              <a:t>30</a:t>
            </a:r>
            <a:r>
              <a:rPr lang="en-US" sz="1300" dirty="0"/>
              <a:t> So keep my charge never to practice any of these abominable customs that were practiced before you, and never to make yourselves unclean by them: I am the </a:t>
            </a:r>
            <a:r>
              <a:rPr lang="en-US" sz="1300" cap="small" dirty="0"/>
              <a:t>Lord</a:t>
            </a:r>
            <a:r>
              <a:rPr lang="en-US" sz="1300" dirty="0"/>
              <a:t> your God.” </a:t>
            </a:r>
          </a:p>
          <a:p>
            <a:endParaRPr lang="en-US" sz="1300" dirty="0"/>
          </a:p>
          <a:p>
            <a:r>
              <a:rPr lang="en-US" sz="1300" b="1" dirty="0"/>
              <a:t>Deuteronomy 18:9–14 (ESV)</a:t>
            </a:r>
            <a:r>
              <a:rPr lang="en-US" sz="1300" dirty="0"/>
              <a:t> </a:t>
            </a:r>
          </a:p>
          <a:p>
            <a:r>
              <a:rPr lang="en-US" sz="1300" b="1" dirty="0"/>
              <a:t>9</a:t>
            </a:r>
            <a:r>
              <a:rPr lang="en-US" sz="1300" dirty="0"/>
              <a:t> “When you come into the land that the </a:t>
            </a:r>
            <a:r>
              <a:rPr lang="en-US" sz="1300" cap="small" dirty="0"/>
              <a:t>Lord</a:t>
            </a:r>
            <a:r>
              <a:rPr lang="en-US" sz="1300" dirty="0"/>
              <a:t> your God is giving you, you shall not learn to follow the abominable practices of those nations. </a:t>
            </a:r>
            <a:r>
              <a:rPr lang="en-US" sz="1300" b="1" dirty="0"/>
              <a:t>10</a:t>
            </a:r>
            <a:r>
              <a:rPr lang="en-US" sz="1300" dirty="0"/>
              <a:t> There shall not be found among you anyone who burns his son or his daughter as an offering, anyone who practices divination or tells fortunes or interprets omens, or a sorcerer </a:t>
            </a:r>
            <a:r>
              <a:rPr lang="en-US" sz="1300" b="1" dirty="0"/>
              <a:t>11</a:t>
            </a:r>
            <a:r>
              <a:rPr lang="en-US" sz="1300" dirty="0"/>
              <a:t> or a charmer or a medium or a necromancer or one who inquires of the dead, </a:t>
            </a:r>
            <a:r>
              <a:rPr lang="en-US" sz="1300" b="1" dirty="0"/>
              <a:t>12</a:t>
            </a:r>
            <a:r>
              <a:rPr lang="en-US" sz="1300" dirty="0"/>
              <a:t> for whoever does these things is an abomination to the </a:t>
            </a:r>
            <a:r>
              <a:rPr lang="en-US" sz="1300" cap="small" dirty="0"/>
              <a:t>Lord</a:t>
            </a:r>
            <a:r>
              <a:rPr lang="en-US" sz="1300" dirty="0"/>
              <a:t>. And because of these abominations the </a:t>
            </a:r>
            <a:r>
              <a:rPr lang="en-US" sz="1300" cap="small" dirty="0"/>
              <a:t>Lord</a:t>
            </a:r>
            <a:r>
              <a:rPr lang="en-US" sz="1300" dirty="0"/>
              <a:t> your God is driving them out before you. </a:t>
            </a:r>
            <a:r>
              <a:rPr lang="en-US" sz="1300" b="1" dirty="0"/>
              <a:t>13</a:t>
            </a:r>
            <a:r>
              <a:rPr lang="en-US" sz="1300" dirty="0"/>
              <a:t> You shall be blameless before the </a:t>
            </a:r>
            <a:r>
              <a:rPr lang="en-US" sz="1300" cap="small" dirty="0"/>
              <a:t>Lord</a:t>
            </a:r>
            <a:r>
              <a:rPr lang="en-US" sz="1300" dirty="0"/>
              <a:t> your God, </a:t>
            </a:r>
            <a:r>
              <a:rPr lang="en-US" sz="1300" b="1" dirty="0"/>
              <a:t>14</a:t>
            </a:r>
            <a:r>
              <a:rPr lang="en-US" sz="1300" dirty="0"/>
              <a:t> for these nations, which you are about to dispossess, listen to fortune-tellers and to diviners. But as for you, the </a:t>
            </a:r>
            <a:r>
              <a:rPr lang="en-US" sz="1300" cap="small" dirty="0"/>
              <a:t>Lord</a:t>
            </a:r>
            <a:r>
              <a:rPr lang="en-US" sz="1300" dirty="0"/>
              <a:t> your God has not allowed you to do this. </a:t>
            </a:r>
          </a:p>
          <a:p>
            <a:endParaRPr lang="en-US" sz="1300" dirty="0"/>
          </a:p>
          <a:p>
            <a:r>
              <a:rPr lang="en-US" sz="1300" b="1" dirty="0"/>
              <a:t>Deuteronomy 12:29–32 (ESV)</a:t>
            </a:r>
            <a:r>
              <a:rPr lang="en-US" sz="1300" dirty="0"/>
              <a:t> </a:t>
            </a:r>
          </a:p>
          <a:p>
            <a:r>
              <a:rPr lang="en-US" sz="1300" b="1" dirty="0"/>
              <a:t>29</a:t>
            </a:r>
            <a:r>
              <a:rPr lang="en-US" sz="1300" dirty="0"/>
              <a:t> “When the </a:t>
            </a:r>
            <a:r>
              <a:rPr lang="en-US" sz="1300" cap="small" dirty="0"/>
              <a:t>Lord</a:t>
            </a:r>
            <a:r>
              <a:rPr lang="en-US" sz="1300" dirty="0"/>
              <a:t> your God cuts off before you the nations whom you go in to dispossess, and you dispossess them and dwell in their land, </a:t>
            </a:r>
            <a:r>
              <a:rPr lang="en-US" sz="1300" b="1" dirty="0"/>
              <a:t>30</a:t>
            </a:r>
            <a:r>
              <a:rPr lang="en-US" sz="1300" dirty="0"/>
              <a:t> take care that you be not ensnared to follow them, after they have been destroyed before you, and that you do not inquire about their gods, saying, ‘How did these nations serve their gods?—that I also may do the same.’ </a:t>
            </a:r>
            <a:r>
              <a:rPr lang="en-US" sz="1300" b="1" dirty="0"/>
              <a:t>31</a:t>
            </a:r>
            <a:r>
              <a:rPr lang="en-US" sz="1300" dirty="0"/>
              <a:t> You shall not worship the </a:t>
            </a:r>
            <a:r>
              <a:rPr lang="en-US" sz="1300" cap="small" dirty="0"/>
              <a:t>Lord</a:t>
            </a:r>
            <a:r>
              <a:rPr lang="en-US" sz="1300" dirty="0"/>
              <a:t> your God in that way, for every abominable thing that the </a:t>
            </a:r>
            <a:r>
              <a:rPr lang="en-US" sz="1300" cap="small" dirty="0"/>
              <a:t>Lord</a:t>
            </a:r>
            <a:r>
              <a:rPr lang="en-US" sz="1300" dirty="0"/>
              <a:t> hates they have done for their gods, for they even burn their sons and their daughters in the fire to their gods. </a:t>
            </a:r>
          </a:p>
          <a:p>
            <a:r>
              <a:rPr lang="en-US" sz="1300" b="1" dirty="0"/>
              <a:t>32</a:t>
            </a:r>
            <a:r>
              <a:rPr lang="en-US" sz="1300" dirty="0"/>
              <a:t> “Everything that I command you, you shall be careful to do. You shall not add to it or take from it. </a:t>
            </a:r>
          </a:p>
          <a:p>
            <a:endParaRPr lang="en-US" sz="1300" dirty="0"/>
          </a:p>
          <a:p>
            <a:r>
              <a:rPr lang="en-US" sz="1300" b="1" dirty="0"/>
              <a:t>Deuteronomy 20:16–18 (ESV)</a:t>
            </a:r>
            <a:r>
              <a:rPr lang="en-US" sz="1300" dirty="0"/>
              <a:t> </a:t>
            </a:r>
          </a:p>
          <a:p>
            <a:r>
              <a:rPr lang="en-US" sz="1300" b="1" dirty="0"/>
              <a:t>16</a:t>
            </a:r>
            <a:r>
              <a:rPr lang="en-US" sz="1300" dirty="0"/>
              <a:t> But in the cities of these peoples that the </a:t>
            </a:r>
            <a:r>
              <a:rPr lang="en-US" sz="1300" cap="small" dirty="0"/>
              <a:t>Lord</a:t>
            </a:r>
            <a:r>
              <a:rPr lang="en-US" sz="1300" dirty="0"/>
              <a:t> your God is giving you for an inheritance, you shall save alive nothing that breathes, </a:t>
            </a:r>
            <a:r>
              <a:rPr lang="en-US" sz="1300" b="1" dirty="0"/>
              <a:t>17</a:t>
            </a:r>
            <a:r>
              <a:rPr lang="en-US" sz="1300" dirty="0"/>
              <a:t> but you shall devote them to complete destruction, the Hittites and the Amorites, the Canaanites and the Perizzites, the Hivites and the Jebusites, as the </a:t>
            </a:r>
            <a:r>
              <a:rPr lang="en-US" sz="1300" cap="small" dirty="0"/>
              <a:t>Lord</a:t>
            </a:r>
            <a:r>
              <a:rPr lang="en-US" sz="1300" dirty="0"/>
              <a:t> your God has commanded, </a:t>
            </a:r>
            <a:r>
              <a:rPr lang="en-US" sz="1300" b="1" dirty="0"/>
              <a:t>18</a:t>
            </a:r>
            <a:r>
              <a:rPr lang="en-US" sz="1300" dirty="0"/>
              <a:t> that they may not teach you to do according to all their abominable practices that they have done for their gods, and so you sin against the </a:t>
            </a:r>
            <a:r>
              <a:rPr lang="en-US" sz="1300" cap="small" dirty="0"/>
              <a:t>Lord</a:t>
            </a:r>
            <a:r>
              <a:rPr lang="en-US" sz="1300" dirty="0"/>
              <a:t> your God. </a:t>
            </a:r>
          </a:p>
          <a:p>
            <a:endParaRPr lang="en-US" sz="1300" dirty="0"/>
          </a:p>
          <a:p>
            <a:r>
              <a:rPr lang="en-GB" sz="1300" dirty="0"/>
              <a:t>But remember Rahab, who despite being in one of the worst cities, turned and trusted God (with her life!) and was saved:</a:t>
            </a:r>
          </a:p>
          <a:p>
            <a:r>
              <a:rPr lang="en-US" sz="1300" b="1" dirty="0"/>
              <a:t>Joshua 2:11–13 (ESV)</a:t>
            </a:r>
            <a:r>
              <a:rPr lang="en-US" sz="1300" dirty="0"/>
              <a:t> </a:t>
            </a:r>
          </a:p>
          <a:p>
            <a:r>
              <a:rPr lang="en-US" sz="1300" b="1" dirty="0"/>
              <a:t>11</a:t>
            </a:r>
            <a:r>
              <a:rPr lang="en-US" sz="1300" dirty="0"/>
              <a:t> And as soon as we heard it, our hearts melted, and there was no spirit left in any man because of you, for the </a:t>
            </a:r>
            <a:r>
              <a:rPr lang="en-US" sz="1300" cap="small" dirty="0"/>
              <a:t>Lord</a:t>
            </a:r>
            <a:r>
              <a:rPr lang="en-US" sz="1300" dirty="0"/>
              <a:t> your God, he is God in the heavens above and on the earth beneath. </a:t>
            </a:r>
            <a:r>
              <a:rPr lang="en-US" sz="1300" b="1" dirty="0"/>
              <a:t>12</a:t>
            </a:r>
            <a:r>
              <a:rPr lang="en-US" sz="1300" dirty="0"/>
              <a:t> Now then, please swear to me by the </a:t>
            </a:r>
            <a:r>
              <a:rPr lang="en-US" sz="1300" cap="small" dirty="0"/>
              <a:t>Lord</a:t>
            </a:r>
            <a:r>
              <a:rPr lang="en-US" sz="1300" dirty="0"/>
              <a:t> that, as I have dealt kindly with you, you also will deal kindly with my father’s house, and give me a sure sign </a:t>
            </a:r>
            <a:r>
              <a:rPr lang="en-US" sz="1300" b="1" dirty="0"/>
              <a:t>13</a:t>
            </a:r>
            <a:r>
              <a:rPr lang="en-US" sz="1300" dirty="0"/>
              <a:t> that you will save alive my father and mother, my brothers and sisters, and all who belong to them, and deliver our lives from death.” </a:t>
            </a:r>
          </a:p>
          <a:p>
            <a:endParaRPr lang="en-US" sz="1300" dirty="0"/>
          </a:p>
          <a:p>
            <a:r>
              <a:rPr lang="en-US" sz="1200" b="1" kern="1200" dirty="0">
                <a:solidFill>
                  <a:schemeClr val="tx1"/>
                </a:solidFill>
                <a:effectLst/>
                <a:latin typeface="+mn-lt"/>
                <a:ea typeface="+mn-ea"/>
                <a:cs typeface="+mn-cs"/>
              </a:rPr>
              <a:t>2 Chronicles 36:14–17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 the officers of the priests and the people likewise were exceedingly unfaithful, following all the abominations of the nations. And they polluted the house of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that he had made holy in Jerusalem. </a:t>
            </a:r>
          </a:p>
          <a:p>
            <a:r>
              <a:rPr lang="en-US" sz="1200" b="1" u="none" strike="noStrike" kern="12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the God of their fathers, sent persistently to them by his messengers, because he had compassion on his people and on his dwelling place. </a:t>
            </a:r>
            <a:r>
              <a:rPr lang="en-US" sz="1200" b="1" u="none" strike="noStrike" kern="12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they kept mocking the messengers of God, despising his words and scoffing at his prophets, until the wrath of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rose against his people, until there was no remedy. </a:t>
            </a:r>
          </a:p>
          <a:p>
            <a:r>
              <a:rPr lang="en-US" sz="1200" b="1" u="none" strike="noStrike" kern="12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he brought up against them the king of the Chaldeans, who killed their young men with the sword in the house of their sanctuary and had no compassion on young man or virgin, old man or aged. He gave them all into his hand. </a:t>
            </a:r>
          </a:p>
          <a:p>
            <a:endParaRPr lang="en-US" sz="1300" dirty="0"/>
          </a:p>
          <a:p>
            <a:endParaRPr lang="en-US" sz="1300" dirty="0"/>
          </a:p>
          <a:p>
            <a:r>
              <a:rPr lang="en-US" sz="1300" dirty="0"/>
              <a:t>APPLICATION:</a:t>
            </a:r>
          </a:p>
          <a:p>
            <a:pPr marL="241516" indent="-241516">
              <a:buAutoNum type="arabicParenR"/>
            </a:pPr>
            <a:r>
              <a:rPr lang="en-US" sz="1300" dirty="0"/>
              <a:t>Pray for our own country! Speak for justice! Would we rather the Lord lets us be conquered?</a:t>
            </a:r>
          </a:p>
          <a:p>
            <a:pPr marL="241516" indent="-241516">
              <a:buAutoNum type="arabicParenR"/>
            </a:pPr>
            <a:r>
              <a:rPr lang="en-US" sz="1300" dirty="0"/>
              <a:t>Sin is a disgrace to any nation. Or any gathering of believers!</a:t>
            </a:r>
          </a:p>
          <a:p>
            <a:pPr marL="241516" indent="-241516">
              <a:buAutoNum type="arabicParenR"/>
            </a:pPr>
            <a:r>
              <a:rPr lang="en-US" sz="1300" dirty="0"/>
              <a:t>Turn and Trust our gracious God! Don’t wait!</a:t>
            </a:r>
          </a:p>
        </p:txBody>
      </p:sp>
      <p:sp>
        <p:nvSpPr>
          <p:cNvPr id="4" name="Slide Number Placeholder 3"/>
          <p:cNvSpPr>
            <a:spLocks noGrp="1"/>
          </p:cNvSpPr>
          <p:nvPr>
            <p:ph type="sldNum" sz="quarter" idx="5"/>
          </p:nvPr>
        </p:nvSpPr>
        <p:spPr/>
        <p:txBody>
          <a:bodyPr/>
          <a:lstStyle/>
          <a:p>
            <a:fld id="{993E8CB4-E292-4869-915A-CC195EC63E24}" type="slidenum">
              <a:rPr lang="en-GB" smtClean="0"/>
              <a:t>1</a:t>
            </a:fld>
            <a:endParaRPr lang="en-GB"/>
          </a:p>
        </p:txBody>
      </p:sp>
    </p:spTree>
    <p:extLst>
      <p:ext uri="{BB962C8B-B14F-4D97-AF65-F5344CB8AC3E}">
        <p14:creationId xmlns:p14="http://schemas.microsoft.com/office/powerpoint/2010/main" val="113111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94248-5C08-C335-1F23-11DAA73905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B6FFE1-4AC6-5375-D03C-DAA60F977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A424E8-37DA-88A6-5CFC-323DE675E2C2}"/>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Joshua 10:1–6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As soon as Adoni-</a:t>
            </a:r>
            <a:r>
              <a:rPr lang="en-US" sz="1200" kern="1200" dirty="0" err="1">
                <a:solidFill>
                  <a:schemeClr val="tx1"/>
                </a:solidFill>
                <a:effectLst/>
                <a:latin typeface="+mn-lt"/>
                <a:ea typeface="+mn-ea"/>
                <a:cs typeface="+mn-cs"/>
              </a:rPr>
              <a:t>zedek</a:t>
            </a:r>
            <a:r>
              <a:rPr lang="en-US" sz="1200" kern="1200" dirty="0">
                <a:solidFill>
                  <a:schemeClr val="tx1"/>
                </a:solidFill>
                <a:effectLst/>
                <a:latin typeface="+mn-lt"/>
                <a:ea typeface="+mn-ea"/>
                <a:cs typeface="+mn-cs"/>
              </a:rPr>
              <a:t>, king of Jerusalem, heard how Joshua had captured Ai and had devoted it to destruction, doing to Ai and its king as he had done to Jericho and its king, and how the inhabitants of Gibeon had made peace with Israel and were among them, </a:t>
            </a:r>
            <a:r>
              <a:rPr lang="en-US" sz="1200" b="1" u="none" strike="noStrike" kern="1200" dirty="0">
                <a:solidFill>
                  <a:schemeClr val="tx1"/>
                </a:solidFill>
                <a:effectLst/>
                <a:latin typeface="+mn-lt"/>
                <a:ea typeface="+mn-ea"/>
                <a:cs typeface="+mn-cs"/>
              </a:rPr>
              <a:t>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feared greatly, because Gibeon was a great city, like one of the royal cities, and because it was greater than Ai, and all its men were warriors. </a:t>
            </a:r>
            <a:r>
              <a:rPr lang="en-US" sz="1200" b="1" u="none" strike="noStrike" kern="1200" dirty="0">
                <a:solidFill>
                  <a:schemeClr val="tx1"/>
                </a:solidFill>
                <a:effectLst/>
                <a:latin typeface="+mn-lt"/>
                <a:ea typeface="+mn-ea"/>
                <a:cs typeface="+mn-cs"/>
              </a:rPr>
              <a:t>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Adoni-</a:t>
            </a:r>
            <a:r>
              <a:rPr lang="en-US" sz="1200" kern="1200" dirty="0" err="1">
                <a:solidFill>
                  <a:schemeClr val="tx1"/>
                </a:solidFill>
                <a:effectLst/>
                <a:latin typeface="+mn-lt"/>
                <a:ea typeface="+mn-ea"/>
                <a:cs typeface="+mn-cs"/>
              </a:rPr>
              <a:t>zedek</a:t>
            </a:r>
            <a:r>
              <a:rPr lang="en-US" sz="1200" kern="1200" dirty="0">
                <a:solidFill>
                  <a:schemeClr val="tx1"/>
                </a:solidFill>
                <a:effectLst/>
                <a:latin typeface="+mn-lt"/>
                <a:ea typeface="+mn-ea"/>
                <a:cs typeface="+mn-cs"/>
              </a:rPr>
              <a:t> king of Jerusalem sent to Hoham king of Hebron, to Piram king of Jarmuth, to Japhia king of Lachish, and to Debir king of Eglon, saying, </a:t>
            </a:r>
            <a:r>
              <a:rPr lang="en-US" sz="1200" b="1" u="none" strike="noStrike" kern="1200" dirty="0">
                <a:solidFill>
                  <a:schemeClr val="tx1"/>
                </a:solidFill>
                <a:effectLst/>
                <a:latin typeface="+mn-lt"/>
                <a:ea typeface="+mn-ea"/>
                <a:cs typeface="+mn-cs"/>
              </a:rPr>
              <a:t>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“Come up to me and help me, and let us strike Gibeon. For it has made peace with Joshua and with the people of Israel.” </a:t>
            </a:r>
            <a:r>
              <a:rPr lang="en-US" sz="1200" b="1" u="none" strike="noStrike" kern="1200" dirty="0">
                <a:solidFill>
                  <a:schemeClr val="tx1"/>
                </a:solidFill>
                <a:effectLst/>
                <a:latin typeface="+mn-lt"/>
                <a:ea typeface="+mn-ea"/>
                <a:cs typeface="+mn-cs"/>
              </a:rPr>
              <a:t>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five kings of the Amorites, the king of Jerusalem, the king of Hebron, the king of Jarmuth, the king of Lachish, and the king of Eglon, gathered their forces and went up with all their armies and encamped against Gibeon and made war against it. </a:t>
            </a:r>
          </a:p>
          <a:p>
            <a:r>
              <a:rPr lang="en-US" sz="1200" b="1" u="none" strike="noStrike" kern="1200" dirty="0">
                <a:solidFill>
                  <a:schemeClr val="tx1"/>
                </a:solidFill>
                <a:effectLst/>
                <a:latin typeface="+mn-lt"/>
                <a:ea typeface="+mn-ea"/>
                <a:cs typeface="+mn-cs"/>
              </a:rPr>
              <a:t>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men of Gibeon sent to Joshua at the camp in Gilgal, saying, “Do not relax your hand from your servants. Come up to us quickly and save us and help us, for all the kings of the Amorites who dwell in the hill country are gathered against us.” </a:t>
            </a:r>
          </a:p>
          <a:p>
            <a:endParaRPr lang="en-US" sz="1300" dirty="0"/>
          </a:p>
          <a:p>
            <a:r>
              <a:rPr lang="en-US" sz="1300" dirty="0"/>
              <a:t>What’s the problem?</a:t>
            </a:r>
          </a:p>
          <a:p>
            <a:pPr marL="342900" indent="-342900">
              <a:buFont typeface="+mj-lt"/>
              <a:buAutoNum type="arabicPeriod"/>
            </a:pPr>
            <a:r>
              <a:rPr lang="en-US" sz="1300" dirty="0"/>
              <a:t>Bad vow</a:t>
            </a:r>
          </a:p>
          <a:p>
            <a:pPr marL="342900" indent="-342900">
              <a:buFont typeface="+mj-lt"/>
              <a:buAutoNum type="arabicPeriod"/>
            </a:pPr>
            <a:r>
              <a:rPr lang="en-US" sz="1300" dirty="0"/>
              <a:t>Didn’t listen to God</a:t>
            </a:r>
          </a:p>
          <a:p>
            <a:pPr marL="342900" indent="-342900">
              <a:buFont typeface="+mj-lt"/>
              <a:buAutoNum type="arabicPeriod"/>
            </a:pPr>
            <a:r>
              <a:rPr lang="en-US" sz="1300" dirty="0"/>
              <a:t>Now </a:t>
            </a:r>
            <a:r>
              <a:rPr lang="en-US" sz="1300" dirty="0" err="1"/>
              <a:t>realise</a:t>
            </a:r>
            <a:r>
              <a:rPr lang="en-US" sz="1300" dirty="0"/>
              <a:t> they have broken God’s command!</a:t>
            </a:r>
          </a:p>
          <a:p>
            <a:pPr marL="342900" indent="-342900">
              <a:buFont typeface="+mj-lt"/>
              <a:buAutoNum type="arabicPeriod"/>
            </a:pPr>
            <a:r>
              <a:rPr lang="en-US" sz="1300" dirty="0"/>
              <a:t>Now all the Canaanites are coming AT ONCE.</a:t>
            </a:r>
          </a:p>
          <a:p>
            <a:pPr marL="342900" indent="-342900">
              <a:buFont typeface="+mj-lt"/>
              <a:buAutoNum type="arabicPeriod"/>
            </a:pPr>
            <a:r>
              <a:rPr lang="en-US" sz="1300" dirty="0"/>
              <a:t>And they have made a bad oath in God’s name!</a:t>
            </a:r>
          </a:p>
          <a:p>
            <a:pPr marL="342900" indent="-342900">
              <a:buFont typeface="+mj-lt"/>
              <a:buAutoNum type="arabicPeriod"/>
            </a:pPr>
            <a:r>
              <a:rPr lang="en-US" sz="1300" dirty="0"/>
              <a:t>What to do? WILL GOD STILL BE FAITHFUL TO HIS FAILING PEOPLE?</a:t>
            </a:r>
          </a:p>
          <a:p>
            <a:pPr marL="342900" indent="-342900">
              <a:buFont typeface="+mj-lt"/>
              <a:buAutoNum type="arabicPeriod"/>
            </a:pPr>
            <a:endParaRPr lang="en-US" sz="1300" dirty="0"/>
          </a:p>
          <a:p>
            <a:r>
              <a:rPr lang="en-US" sz="1200" b="1" kern="1200" dirty="0">
                <a:solidFill>
                  <a:schemeClr val="tx1"/>
                </a:solidFill>
                <a:effectLst/>
                <a:latin typeface="+mn-lt"/>
                <a:ea typeface="+mn-ea"/>
                <a:cs typeface="+mn-cs"/>
              </a:rPr>
              <a:t>Joshua 10:7–8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Joshua went up from Gilgal, he and all the people of war with him, and all the mighty men of valor. </a:t>
            </a:r>
            <a:r>
              <a:rPr lang="en-US" sz="1200" b="1" u="none" strike="noStrike" kern="1200" dirty="0">
                <a:solidFill>
                  <a:schemeClr val="tx1"/>
                </a:solidFill>
                <a:effectLst/>
                <a:latin typeface="+mn-lt"/>
                <a:ea typeface="+mn-ea"/>
                <a:cs typeface="+mn-cs"/>
              </a:rPr>
              <a:t>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said to Joshua, “Do not fear them, for I have given them into your hands. Not a man of them shall stand before you.” </a:t>
            </a:r>
          </a:p>
          <a:p>
            <a:pPr marL="342900" indent="-342900">
              <a:buFont typeface="+mj-lt"/>
              <a:buAutoNum type="arabicPeriod"/>
            </a:pPr>
            <a:endParaRPr lang="en-US" sz="1300" dirty="0"/>
          </a:p>
          <a:p>
            <a:pPr marL="342900" indent="-342900">
              <a:buFont typeface="+mj-lt"/>
              <a:buAutoNum type="arabicPeriod"/>
            </a:pPr>
            <a:endParaRPr lang="en-US" sz="1300" dirty="0"/>
          </a:p>
          <a:p>
            <a:pPr marL="0" indent="0">
              <a:buFont typeface="+mj-lt"/>
              <a:buNone/>
            </a:pPr>
            <a:r>
              <a:rPr lang="en-US" sz="1300" dirty="0"/>
              <a:t>V7 they submit to the vow, thus submitting to God who wants them to keep vows</a:t>
            </a:r>
          </a:p>
          <a:p>
            <a:pPr marL="0" indent="0">
              <a:buFont typeface="+mj-lt"/>
              <a:buNone/>
            </a:pPr>
            <a:r>
              <a:rPr lang="en-US" sz="1300" dirty="0"/>
              <a:t>V8 THEY STILL SEEK GOD</a:t>
            </a:r>
          </a:p>
          <a:p>
            <a:pPr marL="0" indent="0">
              <a:buFont typeface="+mj-lt"/>
              <a:buNone/>
            </a:pPr>
            <a:r>
              <a:rPr lang="en-US" sz="1300" dirty="0"/>
              <a:t>V9 Hearing from God, they trust God’s faithfulness and risk their lives on it.</a:t>
            </a:r>
          </a:p>
          <a:p>
            <a:endParaRPr lang="en-US" sz="1300" dirty="0"/>
          </a:p>
          <a:p>
            <a:r>
              <a:rPr lang="en-US" sz="1300" dirty="0"/>
              <a:t>What does God do?</a:t>
            </a:r>
          </a:p>
          <a:p>
            <a:r>
              <a:rPr lang="en-US" sz="1200" b="1" kern="1200" dirty="0">
                <a:solidFill>
                  <a:schemeClr val="tx1"/>
                </a:solidFill>
                <a:effectLst/>
                <a:latin typeface="+mn-lt"/>
                <a:ea typeface="+mn-ea"/>
                <a:cs typeface="+mn-cs"/>
              </a:rPr>
              <a:t>Joshua 10:10–14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10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threw them into a panic before Israel, who struck them with a great blow at Gibeon and chased them by the way of the ascent of Beth-horon and struck them as far as Azekah and Makkedah. </a:t>
            </a:r>
            <a:r>
              <a:rPr lang="en-US" sz="1200" b="1" u="none" strike="noStrike" kern="1200" dirty="0">
                <a:solidFill>
                  <a:schemeClr val="tx1"/>
                </a:solidFill>
                <a:effectLst/>
                <a:latin typeface="+mn-lt"/>
                <a:ea typeface="+mn-ea"/>
                <a:cs typeface="+mn-cs"/>
              </a:rPr>
              <a:t>11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as they fled before Israel, while they were going down the ascent of Beth-horon,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threw down large stones from heaven on them as far as Azekah, and they died. There were more who died because of the hailstones than the sons of Israel killed with the sword. </a:t>
            </a:r>
          </a:p>
          <a:p>
            <a:r>
              <a:rPr lang="en-US" sz="1200" b="1" u="none" strike="noStrike" kern="1200" dirty="0">
                <a:solidFill>
                  <a:schemeClr val="tx1"/>
                </a:solidFill>
                <a:effectLst/>
                <a:latin typeface="+mn-lt"/>
                <a:ea typeface="+mn-ea"/>
                <a:cs typeface="+mn-cs"/>
              </a:rPr>
              <a:t>12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that time Joshua spoke to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in the day when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gave the Amorites over to the sons of Israel, and he said in the sight of Israel, </a:t>
            </a:r>
          </a:p>
          <a:p>
            <a:r>
              <a:rPr lang="en-US" sz="1200" kern="1200" dirty="0">
                <a:solidFill>
                  <a:schemeClr val="tx1"/>
                </a:solidFill>
                <a:effectLst/>
                <a:latin typeface="+mn-lt"/>
                <a:ea typeface="+mn-ea"/>
                <a:cs typeface="+mn-cs"/>
              </a:rPr>
              <a:t>“Sun, stand still at Gibeon, </a:t>
            </a:r>
          </a:p>
          <a:p>
            <a:r>
              <a:rPr lang="en-US" sz="1200" kern="1200" dirty="0">
                <a:solidFill>
                  <a:schemeClr val="tx1"/>
                </a:solidFill>
                <a:effectLst/>
                <a:latin typeface="+mn-lt"/>
                <a:ea typeface="+mn-ea"/>
                <a:cs typeface="+mn-cs"/>
              </a:rPr>
              <a:t>and moon, in the Valley of Aijalon.” </a:t>
            </a:r>
          </a:p>
          <a:p>
            <a:r>
              <a:rPr lang="en-US" sz="1200" b="1" u="none" strike="noStrike" kern="1200" dirty="0">
                <a:solidFill>
                  <a:schemeClr val="tx1"/>
                </a:solidFill>
                <a:effectLst/>
                <a:latin typeface="+mn-lt"/>
                <a:ea typeface="+mn-ea"/>
                <a:cs typeface="+mn-cs"/>
              </a:rPr>
              <a:t>13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 sun stood still, and the moon stopped, </a:t>
            </a:r>
          </a:p>
          <a:p>
            <a:r>
              <a:rPr lang="en-US" sz="1200" kern="1200" dirty="0">
                <a:solidFill>
                  <a:schemeClr val="tx1"/>
                </a:solidFill>
                <a:effectLst/>
                <a:latin typeface="+mn-lt"/>
                <a:ea typeface="+mn-ea"/>
                <a:cs typeface="+mn-cs"/>
              </a:rPr>
              <a:t>until the nation took vengeance on their enemies. </a:t>
            </a:r>
          </a:p>
          <a:p>
            <a:r>
              <a:rPr lang="en-US" sz="1200" kern="1200" dirty="0">
                <a:solidFill>
                  <a:schemeClr val="tx1"/>
                </a:solidFill>
                <a:effectLst/>
                <a:latin typeface="+mn-lt"/>
                <a:ea typeface="+mn-ea"/>
                <a:cs typeface="+mn-cs"/>
              </a:rPr>
              <a:t>Is this not written in the Book of Jashar? The sun stopped in the midst of heaven and did not hurry to set for about a whole day. </a:t>
            </a:r>
            <a:r>
              <a:rPr lang="en-US" sz="1200" b="1" u="none" strike="noStrike" kern="12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 has been no day like it before or since, when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heeded the voice of a man, for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fought for Israel.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biggest displays of might God ever applies! What grace.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 the Israelites conclude? Faithfulness to God is the only safe path….even when he leads you into a battle!</a:t>
            </a:r>
          </a:p>
          <a:p>
            <a:r>
              <a:rPr lang="en-US" sz="1200" b="1" kern="1200" dirty="0">
                <a:solidFill>
                  <a:schemeClr val="tx1"/>
                </a:solidFill>
                <a:effectLst/>
                <a:latin typeface="+mn-lt"/>
                <a:ea typeface="+mn-ea"/>
                <a:cs typeface="+mn-cs"/>
              </a:rPr>
              <a:t>Joshua 10:15–27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Joshua returned, and all Israel with him, to the camp at Gilgal. </a:t>
            </a:r>
          </a:p>
          <a:p>
            <a:r>
              <a:rPr lang="en-US" sz="1200" b="1" u="none" strike="noStrike" kern="12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These five kings fled and hid themselves in the cave at Makkedah. </a:t>
            </a:r>
            <a:r>
              <a:rPr lang="en-US" sz="1200" b="1" u="none" strike="noStrike" kern="12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it was told to Joshua, “The five kings have been found, hidden in the cave at Makkedah.” </a:t>
            </a:r>
            <a:r>
              <a:rPr lang="en-US" sz="1200" b="1" u="none" strike="noStrike" kern="12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Joshua said, “Roll large stones against the mouth of the cave and set men by it to guard them, </a:t>
            </a:r>
            <a:r>
              <a:rPr lang="en-US" sz="1200" b="1" u="none" strike="noStrike" kern="1200" dirty="0">
                <a:solidFill>
                  <a:schemeClr val="tx1"/>
                </a:solidFill>
                <a:effectLst/>
                <a:latin typeface="+mn-lt"/>
                <a:ea typeface="+mn-ea"/>
                <a:cs typeface="+mn-cs"/>
              </a:rPr>
              <a:t>19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do not stay there yourselves. Pursue your enemies; attack their rear guard. Do not let them enter their cities, for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your God has given them into your hand.” </a:t>
            </a:r>
            <a:r>
              <a:rPr lang="en-US" sz="1200" b="1" u="none" strike="noStrike" kern="1200" dirty="0">
                <a:solidFill>
                  <a:schemeClr val="tx1"/>
                </a:solidFill>
                <a:effectLst/>
                <a:latin typeface="+mn-lt"/>
                <a:ea typeface="+mn-ea"/>
                <a:cs typeface="+mn-cs"/>
              </a:rPr>
              <a:t>20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Joshua and the sons of Israel had finished striking them with a great blow until they were wiped out, and when the remnant that remained of them had entered into the fortified cities, </a:t>
            </a:r>
            <a:r>
              <a:rPr lang="en-US" sz="1200" b="1" u="none" strike="noStrike" kern="1200" dirty="0">
                <a:solidFill>
                  <a:schemeClr val="tx1"/>
                </a:solidFill>
                <a:effectLst/>
                <a:latin typeface="+mn-lt"/>
                <a:ea typeface="+mn-ea"/>
                <a:cs typeface="+mn-cs"/>
              </a:rPr>
              <a:t>21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all the people returned safe to Joshua in the camp at Makkedah. Not a man moved his tongue against any of the people of Israel. </a:t>
            </a:r>
          </a:p>
          <a:p>
            <a:r>
              <a:rPr lang="en-US" sz="1200" b="1" u="none" strike="noStrike" kern="1200" dirty="0">
                <a:solidFill>
                  <a:schemeClr val="tx1"/>
                </a:solidFill>
                <a:effectLst/>
                <a:latin typeface="+mn-lt"/>
                <a:ea typeface="+mn-ea"/>
                <a:cs typeface="+mn-cs"/>
              </a:rPr>
              <a:t>22</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Joshua said, “Open the mouth of the cave and bring those five kings out to me from the cave.” </a:t>
            </a:r>
            <a:r>
              <a:rPr lang="en-US" sz="1200" b="1" u="none" strike="noStrike" kern="1200" dirty="0">
                <a:solidFill>
                  <a:schemeClr val="tx1"/>
                </a:solidFill>
                <a:effectLst/>
                <a:latin typeface="+mn-lt"/>
                <a:ea typeface="+mn-ea"/>
                <a:cs typeface="+mn-cs"/>
              </a:rPr>
              <a:t>23</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did so, and brought those five kings out to him from the cave, the king of Jerusalem, the king of Hebron, the king of Jarmuth, the king of Lachish, and the king of Eglon. </a:t>
            </a:r>
            <a:r>
              <a:rPr lang="en-US" sz="1200" b="1" u="none" strike="noStrike" kern="1200" dirty="0">
                <a:solidFill>
                  <a:schemeClr val="tx1"/>
                </a:solidFill>
                <a:effectLst/>
                <a:latin typeface="+mn-lt"/>
                <a:ea typeface="+mn-ea"/>
                <a:cs typeface="+mn-cs"/>
              </a:rPr>
              <a:t>24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when they brought those kings out to Joshua, Joshua summoned all the men of Israel and said to the chiefs of the men of war who had gone with him, “Come near; put your feet on the necks of these kings.” Then they came near and put their feet on their necks. </a:t>
            </a:r>
            <a:r>
              <a:rPr lang="en-US" sz="1200" b="1" u="none" strike="noStrike" kern="1200" dirty="0">
                <a:solidFill>
                  <a:schemeClr val="tx1"/>
                </a:solidFill>
                <a:effectLst/>
                <a:latin typeface="+mn-lt"/>
                <a:ea typeface="+mn-ea"/>
                <a:cs typeface="+mn-cs"/>
              </a:rPr>
              <a:t>25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Joshua said to them, “Do not be afraid or dismayed; be strong and courageous. For thus the </a:t>
            </a:r>
            <a:r>
              <a:rPr lang="en-US" sz="1200" kern="1200" cap="small" dirty="0">
                <a:solidFill>
                  <a:schemeClr val="tx1"/>
                </a:solidFill>
                <a:effectLst/>
                <a:latin typeface="+mn-lt"/>
                <a:ea typeface="+mn-ea"/>
                <a:cs typeface="+mn-cs"/>
              </a:rPr>
              <a:t>Lord</a:t>
            </a:r>
            <a:r>
              <a:rPr lang="en-US" sz="1200" kern="1200" dirty="0">
                <a:solidFill>
                  <a:schemeClr val="tx1"/>
                </a:solidFill>
                <a:effectLst/>
                <a:latin typeface="+mn-lt"/>
                <a:ea typeface="+mn-ea"/>
                <a:cs typeface="+mn-cs"/>
              </a:rPr>
              <a:t> will do to all your enemies against whom you fight.” </a:t>
            </a:r>
            <a:r>
              <a:rPr lang="en-US" sz="1200" b="1" u="none" strike="noStrike" kern="1200" dirty="0">
                <a:solidFill>
                  <a:schemeClr val="tx1"/>
                </a:solidFill>
                <a:effectLst/>
                <a:latin typeface="+mn-lt"/>
                <a:ea typeface="+mn-ea"/>
                <a:cs typeface="+mn-cs"/>
              </a:rPr>
              <a:t>26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afterward Joshua struck them and put them to death, and he hanged them on five trees. And they hung on the trees until evening. </a:t>
            </a:r>
            <a:r>
              <a:rPr lang="en-US" sz="1200" b="1" u="none" strike="noStrike" kern="1200" dirty="0">
                <a:solidFill>
                  <a:schemeClr val="tx1"/>
                </a:solidFill>
                <a:effectLst/>
                <a:latin typeface="+mn-lt"/>
                <a:ea typeface="+mn-ea"/>
                <a:cs typeface="+mn-cs"/>
              </a:rPr>
              <a:t>27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at the time of the going down of the sun, Joshua commanded, and they took them down from the trees and threw them into the cave where they had hidden themselves, and they set large stones against the mouth of the cave, which remain to this very day.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APPLICATION:</a:t>
            </a:r>
          </a:p>
          <a:p>
            <a:r>
              <a:rPr lang="en-US" sz="1200" b="1" kern="1200" dirty="0">
                <a:solidFill>
                  <a:schemeClr val="tx1"/>
                </a:solidFill>
                <a:effectLst/>
                <a:latin typeface="+mn-lt"/>
                <a:ea typeface="+mn-ea"/>
                <a:cs typeface="+mn-cs"/>
              </a:rPr>
              <a:t>2 Corinthians 6:14–7:1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 not be unequally yoked with unbelievers. For what partnership has righteousness with lawlessness? Or what fellowship has light with darkness? </a:t>
            </a:r>
            <a:r>
              <a:rPr lang="en-US" sz="1200" b="1" u="none" strike="noStrike" kern="12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accord has Christ with Belial? Or what portion does a believer share with an unbeliever? </a:t>
            </a:r>
            <a:r>
              <a:rPr lang="en-US" sz="1200" b="1" u="none" strike="noStrike" kern="12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What agreement has the temple of God with idols? For we are the temple of the living God; as God said, </a:t>
            </a:r>
          </a:p>
          <a:p>
            <a:r>
              <a:rPr lang="en-US" sz="1200" kern="1200" dirty="0">
                <a:solidFill>
                  <a:schemeClr val="tx1"/>
                </a:solidFill>
                <a:effectLst/>
                <a:latin typeface="+mn-lt"/>
                <a:ea typeface="+mn-ea"/>
                <a:cs typeface="+mn-cs"/>
              </a:rPr>
              <a:t>“I will make my dwelling among them and walk among them, </a:t>
            </a:r>
          </a:p>
          <a:p>
            <a:r>
              <a:rPr lang="en-US" sz="1200" kern="1200" dirty="0">
                <a:solidFill>
                  <a:schemeClr val="tx1"/>
                </a:solidFill>
                <a:effectLst/>
                <a:latin typeface="+mn-lt"/>
                <a:ea typeface="+mn-ea"/>
                <a:cs typeface="+mn-cs"/>
              </a:rPr>
              <a:t>and I will be their God, </a:t>
            </a:r>
          </a:p>
          <a:p>
            <a:r>
              <a:rPr lang="en-US" sz="1200" kern="1200" dirty="0">
                <a:solidFill>
                  <a:schemeClr val="tx1"/>
                </a:solidFill>
                <a:effectLst/>
                <a:latin typeface="+mn-lt"/>
                <a:ea typeface="+mn-ea"/>
                <a:cs typeface="+mn-cs"/>
              </a:rPr>
              <a:t>and they shall be my people. </a:t>
            </a:r>
          </a:p>
          <a:p>
            <a:r>
              <a:rPr lang="en-US" sz="1200" b="1" u="none" strike="noStrike" kern="12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Therefore go out from their midst, </a:t>
            </a:r>
          </a:p>
          <a:p>
            <a:r>
              <a:rPr lang="en-US" sz="1200" kern="1200" dirty="0">
                <a:solidFill>
                  <a:schemeClr val="tx1"/>
                </a:solidFill>
                <a:effectLst/>
                <a:latin typeface="+mn-lt"/>
                <a:ea typeface="+mn-ea"/>
                <a:cs typeface="+mn-cs"/>
              </a:rPr>
              <a:t>and be separate from them, says the Lord, </a:t>
            </a:r>
          </a:p>
          <a:p>
            <a:r>
              <a:rPr lang="en-US" sz="1200" kern="1200" dirty="0">
                <a:solidFill>
                  <a:schemeClr val="tx1"/>
                </a:solidFill>
                <a:effectLst/>
                <a:latin typeface="+mn-lt"/>
                <a:ea typeface="+mn-ea"/>
                <a:cs typeface="+mn-cs"/>
              </a:rPr>
              <a:t>and touch no unclean thing; </a:t>
            </a:r>
          </a:p>
          <a:p>
            <a:r>
              <a:rPr lang="en-US" sz="1200" kern="1200" dirty="0">
                <a:solidFill>
                  <a:schemeClr val="tx1"/>
                </a:solidFill>
                <a:effectLst/>
                <a:latin typeface="+mn-lt"/>
                <a:ea typeface="+mn-ea"/>
                <a:cs typeface="+mn-cs"/>
              </a:rPr>
              <a:t>then I will welcome you, </a:t>
            </a:r>
          </a:p>
          <a:p>
            <a:r>
              <a:rPr lang="en-US" sz="1200" b="1" u="none" strike="noStrike" kern="12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 will be a father to you, </a:t>
            </a:r>
          </a:p>
          <a:p>
            <a:r>
              <a:rPr lang="en-US" sz="1200" kern="1200" dirty="0">
                <a:solidFill>
                  <a:schemeClr val="tx1"/>
                </a:solidFill>
                <a:effectLst/>
                <a:latin typeface="+mn-lt"/>
                <a:ea typeface="+mn-ea"/>
                <a:cs typeface="+mn-cs"/>
              </a:rPr>
              <a:t>and you shall be sons and daughters to me, </a:t>
            </a:r>
          </a:p>
          <a:p>
            <a:r>
              <a:rPr lang="en-US" sz="1200" kern="1200" dirty="0">
                <a:solidFill>
                  <a:schemeClr val="tx1"/>
                </a:solidFill>
                <a:effectLst/>
                <a:latin typeface="+mn-lt"/>
                <a:ea typeface="+mn-ea"/>
                <a:cs typeface="+mn-cs"/>
              </a:rPr>
              <a:t>says the Lord Almighty.” </a:t>
            </a:r>
          </a:p>
          <a:p>
            <a:r>
              <a:rPr lang="en-US" sz="1200" b="1" u="none" strike="noStrike" kern="1200" dirty="0">
                <a:solidFill>
                  <a:schemeClr val="tx1"/>
                </a:solidFill>
                <a:effectLst/>
                <a:latin typeface="+mn-lt"/>
                <a:ea typeface="+mn-ea"/>
                <a:cs typeface="+mn-cs"/>
              </a:rPr>
              <a:t>1</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Since we have these promises, beloved, let us cleanse ourselves from every defilement of body and spirit, bringing holiness to completion in the fear of God.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Unbelievers may well drag us into conflicts that we don’t need to be part of. Both spiritual and practical conflicts.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Matthew 17:14–20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14</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when they came to the crowd, a man came up to him and, kneeling before him, </a:t>
            </a:r>
            <a:r>
              <a:rPr lang="en-US" sz="1200" b="1" u="none" strike="noStrike" kern="1200" dirty="0">
                <a:solidFill>
                  <a:schemeClr val="tx1"/>
                </a:solidFill>
                <a:effectLst/>
                <a:latin typeface="+mn-lt"/>
                <a:ea typeface="+mn-ea"/>
                <a:cs typeface="+mn-cs"/>
              </a:rPr>
              <a:t>15</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said, “Lord, have mercy on my son, for he has seizures and he suffers terribly. For often he falls into the fire, and often into the water. </a:t>
            </a:r>
            <a:r>
              <a:rPr lang="en-US" sz="1200" b="1" u="none" strike="noStrike" kern="1200" dirty="0">
                <a:solidFill>
                  <a:schemeClr val="tx1"/>
                </a:solidFill>
                <a:effectLst/>
                <a:latin typeface="+mn-lt"/>
                <a:ea typeface="+mn-ea"/>
                <a:cs typeface="+mn-cs"/>
              </a:rPr>
              <a:t>16</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I brought him to your disciples, and they could not heal him.” </a:t>
            </a:r>
            <a:r>
              <a:rPr lang="en-US" sz="1200" b="1" u="none" strike="noStrike" kern="1200" dirty="0">
                <a:solidFill>
                  <a:schemeClr val="tx1"/>
                </a:solidFill>
                <a:effectLst/>
                <a:latin typeface="+mn-lt"/>
                <a:ea typeface="+mn-ea"/>
                <a:cs typeface="+mn-cs"/>
              </a:rPr>
              <a:t>17</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Jesus answered, “O faithless and twisted generation, how long am I to be with you? How long am I to bear with you? Bring him here to me.” </a:t>
            </a:r>
            <a:r>
              <a:rPr lang="en-US" sz="1200" b="1" u="none" strike="noStrike" kern="1200" dirty="0">
                <a:solidFill>
                  <a:schemeClr val="tx1"/>
                </a:solidFill>
                <a:effectLst/>
                <a:latin typeface="+mn-lt"/>
                <a:ea typeface="+mn-ea"/>
                <a:cs typeface="+mn-cs"/>
              </a:rPr>
              <a:t>18</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Jesus rebuked the demon, and it came out of him, and the boy was healed instantly. </a:t>
            </a:r>
            <a:r>
              <a:rPr lang="en-US" sz="1200" b="1" u="none" strike="noStrike" kern="1200" dirty="0">
                <a:solidFill>
                  <a:schemeClr val="tx1"/>
                </a:solidFill>
                <a:effectLst/>
                <a:latin typeface="+mn-lt"/>
                <a:ea typeface="+mn-ea"/>
                <a:cs typeface="+mn-cs"/>
              </a:rPr>
              <a:t>19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 disciples came to Jesus privately and said, “Why could we not cast it out?” </a:t>
            </a:r>
            <a:r>
              <a:rPr lang="en-US" sz="1200" b="1" u="none" strike="noStrike" kern="1200" dirty="0">
                <a:solidFill>
                  <a:schemeClr val="tx1"/>
                </a:solidFill>
                <a:effectLst/>
                <a:latin typeface="+mn-lt"/>
                <a:ea typeface="+mn-ea"/>
                <a:cs typeface="+mn-cs"/>
              </a:rPr>
              <a:t>20</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 said to them, “Because of your little faith. For truly, I say to you, if you have faith like a grain of mustard seed, you will say to this mountain, ‘Move from here to there,’ and it will move, and nothing will be impossible for you.” </a:t>
            </a:r>
          </a:p>
          <a:p>
            <a:r>
              <a:rPr lang="en-US" sz="1200" b="1" kern="1200" dirty="0">
                <a:solidFill>
                  <a:schemeClr val="tx1"/>
                </a:solidFill>
                <a:effectLst/>
                <a:latin typeface="+mn-lt"/>
                <a:ea typeface="+mn-ea"/>
                <a:cs typeface="+mn-cs"/>
              </a:rPr>
              <a:t>Mark 9:29 (ESV)</a:t>
            </a:r>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29</a:t>
            </a:r>
            <a:r>
              <a:rPr lang="en-US" sz="1200" u="none" strike="noStrik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said to them, “This kind cannot be driven out by anything but prayer.” </a:t>
            </a:r>
          </a:p>
          <a:p>
            <a:endParaRPr lang="en-US" sz="1300" dirty="0"/>
          </a:p>
          <a:p>
            <a:pPr marL="285750" indent="-285750">
              <a:buFont typeface="Arial" panose="020B0604020202020204" pitchFamily="34" charset="0"/>
              <a:buChar char="•"/>
            </a:pPr>
            <a:r>
              <a:rPr lang="en-US" sz="1300" dirty="0"/>
              <a:t>Have you ever sinned and then worried about the consequences? Will God still be </a:t>
            </a:r>
            <a:r>
              <a:rPr lang="en-US" sz="1300" dirty="0" err="1"/>
              <a:t>failthful</a:t>
            </a:r>
            <a:r>
              <a:rPr lang="en-US" sz="1300" dirty="0"/>
              <a:t>?</a:t>
            </a:r>
          </a:p>
          <a:p>
            <a:pPr marL="285750" indent="-285750">
              <a:buFont typeface="Arial" panose="020B0604020202020204" pitchFamily="34" charset="0"/>
              <a:buChar char="•"/>
            </a:pPr>
            <a:r>
              <a:rPr lang="en-US" sz="1300" dirty="0"/>
              <a:t>What about TCF Corporately?</a:t>
            </a:r>
          </a:p>
          <a:p>
            <a:pPr marL="285750" indent="-285750">
              <a:buFont typeface="Arial" panose="020B0604020202020204" pitchFamily="34" charset="0"/>
              <a:buChar char="•"/>
            </a:pPr>
            <a:r>
              <a:rPr lang="en-US" sz="1300" dirty="0"/>
              <a:t>Can Jesus redeem the situation?</a:t>
            </a:r>
          </a:p>
          <a:p>
            <a:pPr marL="285750" indent="-285750">
              <a:buFont typeface="Arial" panose="020B0604020202020204" pitchFamily="34" charset="0"/>
              <a:buChar char="•"/>
            </a:pPr>
            <a:r>
              <a:rPr lang="en-US" sz="1300" dirty="0"/>
              <a:t>What must we do?</a:t>
            </a:r>
          </a:p>
          <a:p>
            <a:endParaRPr lang="en-US" sz="1300" dirty="0"/>
          </a:p>
        </p:txBody>
      </p:sp>
      <p:sp>
        <p:nvSpPr>
          <p:cNvPr id="4" name="Slide Number Placeholder 3">
            <a:extLst>
              <a:ext uri="{FF2B5EF4-FFF2-40B4-BE49-F238E27FC236}">
                <a16:creationId xmlns:a16="http://schemas.microsoft.com/office/drawing/2014/main" id="{4D85D787-EEB0-D82E-111C-C0DC1E492D06}"/>
              </a:ext>
            </a:extLst>
          </p:cNvPr>
          <p:cNvSpPr>
            <a:spLocks noGrp="1"/>
          </p:cNvSpPr>
          <p:nvPr>
            <p:ph type="sldNum" sz="quarter" idx="5"/>
          </p:nvPr>
        </p:nvSpPr>
        <p:spPr/>
        <p:txBody>
          <a:bodyPr/>
          <a:lstStyle/>
          <a:p>
            <a:fld id="{993E8CB4-E292-4869-915A-CC195EC63E24}" type="slidenum">
              <a:rPr lang="en-GB" smtClean="0"/>
              <a:t>2</a:t>
            </a:fld>
            <a:endParaRPr lang="en-GB"/>
          </a:p>
        </p:txBody>
      </p:sp>
    </p:spTree>
    <p:extLst>
      <p:ext uri="{BB962C8B-B14F-4D97-AF65-F5344CB8AC3E}">
        <p14:creationId xmlns:p14="http://schemas.microsoft.com/office/powerpoint/2010/main" val="186294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426A-5DF4-9683-60F3-429875F3D2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6C763A3-22FE-3220-DD59-DE2B4D117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DC1EB02-52C3-C8E7-FC08-B6899CC8BF49}"/>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5" name="Footer Placeholder 4">
            <a:extLst>
              <a:ext uri="{FF2B5EF4-FFF2-40B4-BE49-F238E27FC236}">
                <a16:creationId xmlns:a16="http://schemas.microsoft.com/office/drawing/2014/main" id="{2484CEFE-F063-015E-D048-42B390681F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E1E665-AB5F-CE80-87D1-035D05898F29}"/>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1822635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E66B2-EF0F-64AE-94A4-0D3CE10199A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34463E-F52C-25E8-0DE5-9C1E16CAD2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7B7643-6A16-F76A-3A2D-F172F7F0C29C}"/>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5" name="Footer Placeholder 4">
            <a:extLst>
              <a:ext uri="{FF2B5EF4-FFF2-40B4-BE49-F238E27FC236}">
                <a16:creationId xmlns:a16="http://schemas.microsoft.com/office/drawing/2014/main" id="{641E5D21-C2CC-E92D-31B6-E4C44D624E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96A72-BDBF-0F58-1F1C-9233571F6812}"/>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122243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5181B-C094-E677-C120-613A16F784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7CB810-DF14-BD9F-DA13-6E20FB5AB1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99BD3-5087-E256-4FC1-038B5979AC25}"/>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5" name="Footer Placeholder 4">
            <a:extLst>
              <a:ext uri="{FF2B5EF4-FFF2-40B4-BE49-F238E27FC236}">
                <a16:creationId xmlns:a16="http://schemas.microsoft.com/office/drawing/2014/main" id="{BE3D0E76-1502-409F-BF2A-7067619311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50D431-60BD-7A05-CEDE-0D087E0DEC8A}"/>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2043213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2FC3-D6B2-FD00-2B6B-8F83B7E720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E83DA1-5237-1909-6B1C-8FDC250275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2611EB-D1BB-9356-09E5-779240C16BA5}"/>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5" name="Footer Placeholder 4">
            <a:extLst>
              <a:ext uri="{FF2B5EF4-FFF2-40B4-BE49-F238E27FC236}">
                <a16:creationId xmlns:a16="http://schemas.microsoft.com/office/drawing/2014/main" id="{6C8BF361-C00F-EFE9-7C41-AEBD2CDEB3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2493C-1B62-1B12-3476-511FE4E18B6B}"/>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551478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2D3CF-493D-849D-F2A6-6F59B67C5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2B65E4-BFAC-68F4-0107-6D8D409B1EE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11EE67-EA43-DB21-E6BB-8565CAAEFAC1}"/>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5" name="Footer Placeholder 4">
            <a:extLst>
              <a:ext uri="{FF2B5EF4-FFF2-40B4-BE49-F238E27FC236}">
                <a16:creationId xmlns:a16="http://schemas.microsoft.com/office/drawing/2014/main" id="{CC9D122B-9FD7-0A08-3A01-D746096C8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0AD512-9EDB-C1EA-1382-0643272526E0}"/>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4079280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64D34-676B-7EA1-887A-5AA15E798C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55CE05-354B-0B3E-1BBD-0E976C23CF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583EA3-02D6-2454-FB38-55E902C1A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E9954A-A872-2FF0-D02D-B40F2EC859C5}"/>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6" name="Footer Placeholder 5">
            <a:extLst>
              <a:ext uri="{FF2B5EF4-FFF2-40B4-BE49-F238E27FC236}">
                <a16:creationId xmlns:a16="http://schemas.microsoft.com/office/drawing/2014/main" id="{AAEEEEA3-F8CC-0C83-5ABE-CA285D791C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0B347-CC82-306E-5A42-5E2A25A97635}"/>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31273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2F1B9-FD1A-8192-FB21-9C2C394816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515EA6-2990-3676-9A1D-43C4156BC9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6E581A-CC93-C370-60E2-2A797EF326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582932E-67DD-E4D2-8816-3A79FD4B1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86FEFA-4C42-ABCC-C806-154F5998D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9FA9F3-3C55-F990-69A3-9E0FD14EA28C}"/>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8" name="Footer Placeholder 7">
            <a:extLst>
              <a:ext uri="{FF2B5EF4-FFF2-40B4-BE49-F238E27FC236}">
                <a16:creationId xmlns:a16="http://schemas.microsoft.com/office/drawing/2014/main" id="{44C41036-7F57-A1CC-EE15-7864F765B2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9057B5C-4363-B207-EE35-E4244F9F67CD}"/>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32466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6CD47-D147-1B5E-0725-E7B4E8A6E8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7ED6F2-D238-39B8-CEFB-B4F524A1E2B8}"/>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4" name="Footer Placeholder 3">
            <a:extLst>
              <a:ext uri="{FF2B5EF4-FFF2-40B4-BE49-F238E27FC236}">
                <a16:creationId xmlns:a16="http://schemas.microsoft.com/office/drawing/2014/main" id="{560767CA-8171-8643-02F0-7D4AF5B3317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F95A55-5A88-7ECD-0EDB-0B064C2AB118}"/>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1082651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DF692-44A9-E792-88D7-DC118BF6CD12}"/>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3" name="Footer Placeholder 2">
            <a:extLst>
              <a:ext uri="{FF2B5EF4-FFF2-40B4-BE49-F238E27FC236}">
                <a16:creationId xmlns:a16="http://schemas.microsoft.com/office/drawing/2014/main" id="{D9A27CBC-262F-2180-44EB-DE6A9724BD3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9BDF3D-EAA4-70C8-B56B-121558778F42}"/>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239194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D4D0-A224-24BB-B96F-FF8817B8D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5A4ED8-208F-6526-7D15-EE8E497B2A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CCEC28-61A1-529F-54A4-F8E5BB0EC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7B50FF-67A7-8DE5-1C1C-426530A8154C}"/>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6" name="Footer Placeholder 5">
            <a:extLst>
              <a:ext uri="{FF2B5EF4-FFF2-40B4-BE49-F238E27FC236}">
                <a16:creationId xmlns:a16="http://schemas.microsoft.com/office/drawing/2014/main" id="{E4E1F8B9-2899-B7F5-6328-5787957B87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013C29-CAC3-7036-805B-43D177C48477}"/>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73764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00CAD-A393-2950-61BB-F2CB6A654B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1108A1-A5F6-90E1-F717-B162FE702F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096710-307F-C9B1-61F4-046119C44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B1A134-84DB-995B-FB58-8149410C8B8C}"/>
              </a:ext>
            </a:extLst>
          </p:cNvPr>
          <p:cNvSpPr>
            <a:spLocks noGrp="1"/>
          </p:cNvSpPr>
          <p:nvPr>
            <p:ph type="dt" sz="half" idx="10"/>
          </p:nvPr>
        </p:nvSpPr>
        <p:spPr/>
        <p:txBody>
          <a:bodyPr/>
          <a:lstStyle/>
          <a:p>
            <a:fld id="{C0166859-E6A9-4108-80A3-1D28AE49BB33}" type="datetimeFigureOut">
              <a:rPr lang="en-GB" smtClean="0"/>
              <a:t>21/09/2025</a:t>
            </a:fld>
            <a:endParaRPr lang="en-GB"/>
          </a:p>
        </p:txBody>
      </p:sp>
      <p:sp>
        <p:nvSpPr>
          <p:cNvPr id="6" name="Footer Placeholder 5">
            <a:extLst>
              <a:ext uri="{FF2B5EF4-FFF2-40B4-BE49-F238E27FC236}">
                <a16:creationId xmlns:a16="http://schemas.microsoft.com/office/drawing/2014/main" id="{914AF14C-9C88-4666-0DFF-365E4762DB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41097F-C2B6-E17A-3D89-1140E26FCB86}"/>
              </a:ext>
            </a:extLst>
          </p:cNvPr>
          <p:cNvSpPr>
            <a:spLocks noGrp="1"/>
          </p:cNvSpPr>
          <p:nvPr>
            <p:ph type="sldNum" sz="quarter" idx="12"/>
          </p:nvPr>
        </p:nvSpPr>
        <p:spPr/>
        <p:txBody>
          <a:bodyPr/>
          <a:lstStyle/>
          <a:p>
            <a:fld id="{4A24C7D1-76CF-4DA8-BB14-9B22239B879C}" type="slidenum">
              <a:rPr lang="en-GB" smtClean="0"/>
              <a:t>‹#›</a:t>
            </a:fld>
            <a:endParaRPr lang="en-GB"/>
          </a:p>
        </p:txBody>
      </p:sp>
    </p:spTree>
    <p:extLst>
      <p:ext uri="{BB962C8B-B14F-4D97-AF65-F5344CB8AC3E}">
        <p14:creationId xmlns:p14="http://schemas.microsoft.com/office/powerpoint/2010/main" val="52347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1825DE-9C99-17E1-41E3-519861559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C66D30-B434-4F4E-3AF9-C8854F331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66E1F-4539-7124-D88C-744CABCB41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166859-E6A9-4108-80A3-1D28AE49BB33}" type="datetimeFigureOut">
              <a:rPr lang="en-GB" smtClean="0"/>
              <a:t>21/09/2025</a:t>
            </a:fld>
            <a:endParaRPr lang="en-GB"/>
          </a:p>
        </p:txBody>
      </p:sp>
      <p:sp>
        <p:nvSpPr>
          <p:cNvPr id="5" name="Footer Placeholder 4">
            <a:extLst>
              <a:ext uri="{FF2B5EF4-FFF2-40B4-BE49-F238E27FC236}">
                <a16:creationId xmlns:a16="http://schemas.microsoft.com/office/drawing/2014/main" id="{C670AED7-A306-71FA-5B65-1F32F1C24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E575C3-A792-083C-BE87-58AA870C73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24C7D1-76CF-4DA8-BB14-9B22239B879C}" type="slidenum">
              <a:rPr lang="en-GB" smtClean="0"/>
              <a:t>‹#›</a:t>
            </a:fld>
            <a:endParaRPr lang="en-GB"/>
          </a:p>
        </p:txBody>
      </p:sp>
    </p:spTree>
    <p:extLst>
      <p:ext uri="{BB962C8B-B14F-4D97-AF65-F5344CB8AC3E}">
        <p14:creationId xmlns:p14="http://schemas.microsoft.com/office/powerpoint/2010/main" val="349006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8D972-8D4A-D9DB-15C5-06E0EB969BB9}"/>
              </a:ext>
            </a:extLst>
          </p:cNvPr>
          <p:cNvSpPr>
            <a:spLocks noGrp="1"/>
          </p:cNvSpPr>
          <p:nvPr>
            <p:ph type="title"/>
          </p:nvPr>
        </p:nvSpPr>
        <p:spPr>
          <a:xfrm>
            <a:off x="242888" y="365125"/>
            <a:ext cx="2638425" cy="5478463"/>
          </a:xfrm>
        </p:spPr>
        <p:txBody>
          <a:bodyPr/>
          <a:lstStyle/>
          <a:p>
            <a:r>
              <a:rPr lang="en-GB" dirty="0"/>
              <a:t>Map of Joshua 10</a:t>
            </a:r>
          </a:p>
        </p:txBody>
      </p:sp>
      <p:pic>
        <p:nvPicPr>
          <p:cNvPr id="5" name="Content Placeholder 4" descr="A map of a city">
            <a:extLst>
              <a:ext uri="{FF2B5EF4-FFF2-40B4-BE49-F238E27FC236}">
                <a16:creationId xmlns:a16="http://schemas.microsoft.com/office/drawing/2014/main" id="{C5F39B5F-87EA-F21F-1611-9E029C966C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3237" y="0"/>
            <a:ext cx="9148763" cy="6861572"/>
          </a:xfrm>
        </p:spPr>
      </p:pic>
    </p:spTree>
    <p:extLst>
      <p:ext uri="{BB962C8B-B14F-4D97-AF65-F5344CB8AC3E}">
        <p14:creationId xmlns:p14="http://schemas.microsoft.com/office/powerpoint/2010/main" val="887194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3436C-6F7C-7BA3-BE42-730168A4DB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9F34E-94A4-78DB-7EA1-61DBB8F850F7}"/>
              </a:ext>
            </a:extLst>
          </p:cNvPr>
          <p:cNvSpPr>
            <a:spLocks noGrp="1"/>
          </p:cNvSpPr>
          <p:nvPr>
            <p:ph type="title"/>
          </p:nvPr>
        </p:nvSpPr>
        <p:spPr>
          <a:xfrm>
            <a:off x="242888" y="365125"/>
            <a:ext cx="2638425" cy="5478463"/>
          </a:xfrm>
        </p:spPr>
        <p:txBody>
          <a:bodyPr/>
          <a:lstStyle/>
          <a:p>
            <a:r>
              <a:rPr lang="en-GB" dirty="0"/>
              <a:t>Map of Joshua 10</a:t>
            </a:r>
          </a:p>
        </p:txBody>
      </p:sp>
      <p:pic>
        <p:nvPicPr>
          <p:cNvPr id="5" name="Content Placeholder 4" descr="A map of a city">
            <a:extLst>
              <a:ext uri="{FF2B5EF4-FFF2-40B4-BE49-F238E27FC236}">
                <a16:creationId xmlns:a16="http://schemas.microsoft.com/office/drawing/2014/main" id="{2A6259B3-54C4-BCA7-A623-E160F031BD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3237" y="0"/>
            <a:ext cx="9148763" cy="6861572"/>
          </a:xfrm>
        </p:spPr>
      </p:pic>
    </p:spTree>
    <p:extLst>
      <p:ext uri="{BB962C8B-B14F-4D97-AF65-F5344CB8AC3E}">
        <p14:creationId xmlns:p14="http://schemas.microsoft.com/office/powerpoint/2010/main" val="1624752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3290</Words>
  <Application>Microsoft Office PowerPoint</Application>
  <PresentationFormat>Widescreen</PresentationFormat>
  <Paragraphs>112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Map of Joshua 10</vt:lpstr>
      <vt:lpstr>Map of Joshua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of Joshua 10</dc:title>
  <dc:creator>David Acreman</dc:creator>
  <cp:lastModifiedBy>Andy Acreman</cp:lastModifiedBy>
  <cp:revision>3</cp:revision>
  <cp:lastPrinted>2025-09-21T09:33:43Z</cp:lastPrinted>
  <dcterms:created xsi:type="dcterms:W3CDTF">2025-09-21T08:55:16Z</dcterms:created>
  <dcterms:modified xsi:type="dcterms:W3CDTF">2025-09-21T17:28:43Z</dcterms:modified>
</cp:coreProperties>
</file>